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305" r:id="rId2"/>
    <p:sldId id="1633" r:id="rId3"/>
    <p:sldId id="1634" r:id="rId4"/>
    <p:sldId id="1635" r:id="rId5"/>
    <p:sldId id="1638" r:id="rId6"/>
    <p:sldId id="1639" r:id="rId7"/>
    <p:sldId id="1044" r:id="rId8"/>
  </p:sldIdLst>
  <p:sldSz cx="12192000" cy="6858000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、目錄" id="{29401DF8-5410-4828-B4E6-CFC70D58B1AF}">
          <p14:sldIdLst>
            <p14:sldId id="1305"/>
            <p14:sldId id="1633"/>
            <p14:sldId id="1634"/>
            <p14:sldId id="1635"/>
            <p14:sldId id="1638"/>
            <p14:sldId id="1639"/>
            <p14:sldId id="10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87D"/>
    <a:srgbClr val="9751CB"/>
    <a:srgbClr val="E35BB6"/>
    <a:srgbClr val="1E6C64"/>
    <a:srgbClr val="06837A"/>
    <a:srgbClr val="006600"/>
    <a:srgbClr val="218467"/>
    <a:srgbClr val="EDEBEB"/>
    <a:srgbClr val="EC6900"/>
    <a:srgbClr val="098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86876" autoAdjust="0"/>
  </p:normalViewPr>
  <p:slideViewPr>
    <p:cSldViewPr snapToGrid="0">
      <p:cViewPr varScale="1">
        <p:scale>
          <a:sx n="96" d="100"/>
          <a:sy n="96" d="100"/>
        </p:scale>
        <p:origin x="19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D01C6A0-DC55-44A8-B24A-5FE1C7DB48EA}" type="datetimeFigureOut">
              <a:rPr lang="zh-TW" altLang="en-US" smtClean="0"/>
              <a:t>2025/12/30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995A182-46B9-4B39-BB42-14E016CC4E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414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8B1F5FBF-DE64-40A4-9373-255CEAA23E70}" type="datetimeFigureOut">
              <a:rPr lang="zh-TW" altLang="en-US" smtClean="0"/>
              <a:t>2025/12/30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1384" tIns="45692" rIns="91384" bIns="45692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628A8DAE-0FE8-417A-B60F-37E3FE331F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71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A8DAE-0FE8-417A-B60F-37E3FE331F6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06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A8DAE-0FE8-417A-B60F-37E3FE331F6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9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A8DAE-0FE8-417A-B60F-37E3FE331F6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76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幣_例會簡報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0FD49-39DB-5242-8293-86CB125D0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5988" y="1524269"/>
            <a:ext cx="2800024" cy="1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3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幣_例會簡報內容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7821"/>
            <a:ext cx="12192000" cy="627937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9887D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66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化幣_例會簡報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9EEA724-2034-1E44-8CAF-79F51D775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354" y="1579954"/>
            <a:ext cx="2103292" cy="3017768"/>
          </a:xfrm>
          <a:prstGeom prst="rect">
            <a:avLst/>
          </a:prstGeom>
        </p:spPr>
      </p:pic>
      <p:pic>
        <p:nvPicPr>
          <p:cNvPr id="5" name="Picture 2" descr="文化部| 台灣國際紀錄片影展">
            <a:extLst>
              <a:ext uri="{FF2B5EF4-FFF2-40B4-BE49-F238E27FC236}">
                <a16:creationId xmlns:a16="http://schemas.microsoft.com/office/drawing/2014/main" id="{9375BBC5-F222-8A4C-AF80-2D9C6CE96B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26" y="4993572"/>
            <a:ext cx="2571148" cy="55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1476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353800" y="6420465"/>
            <a:ext cx="838200" cy="437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CCFFE8AE-92E8-48F8-AD5F-44968121FD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9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ROC Ministry of Culture Logo.svg 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90" y="5654995"/>
            <a:ext cx="2307192" cy="52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1"/>
          <p:cNvSpPr txBox="1">
            <a:spLocks/>
          </p:cNvSpPr>
          <p:nvPr/>
        </p:nvSpPr>
        <p:spPr>
          <a:xfrm>
            <a:off x="838200" y="2638629"/>
            <a:ext cx="10515600" cy="206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文化幣 開啟藝文新體驗</a:t>
            </a:r>
            <a:endParaRPr lang="en-US" altLang="zh-TW" sz="5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各縣市教育局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處共同推廣</a:t>
            </a:r>
            <a:endParaRPr lang="en-US" altLang="zh-TW" sz="4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5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>
            <a:extLst>
              <a:ext uri="{FF2B5EF4-FFF2-40B4-BE49-F238E27FC236}">
                <a16:creationId xmlns:a16="http://schemas.microsoft.com/office/drawing/2014/main" id="{C37BD26D-68E6-468C-AD63-C03698C0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5" y="0"/>
            <a:ext cx="4545631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763D6F8-344A-4075-8453-E1C20F677796}"/>
              </a:ext>
            </a:extLst>
          </p:cNvPr>
          <p:cNvSpPr/>
          <p:nvPr/>
        </p:nvSpPr>
        <p:spPr>
          <a:xfrm>
            <a:off x="-3680" y="0"/>
            <a:ext cx="4329495" cy="6858000"/>
          </a:xfrm>
          <a:prstGeom prst="rect">
            <a:avLst/>
          </a:prstGeom>
          <a:solidFill>
            <a:srgbClr val="FFFA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64A1D3C3-C16E-42A2-AC5C-60DBFB406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244" y="680018"/>
            <a:ext cx="3247642" cy="292287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F2E4740-ED27-4E7F-8A2A-D001CA2CE917}"/>
              </a:ext>
            </a:extLst>
          </p:cNvPr>
          <p:cNvSpPr txBox="1"/>
          <p:nvPr/>
        </p:nvSpPr>
        <p:spPr>
          <a:xfrm>
            <a:off x="882314" y="1464681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什麼是文化幣？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4A736D-AA21-49A2-A0FA-A16A10F7E75A}"/>
              </a:ext>
            </a:extLst>
          </p:cNvPr>
          <p:cNvSpPr/>
          <p:nvPr/>
        </p:nvSpPr>
        <p:spPr>
          <a:xfrm>
            <a:off x="4746072" y="743030"/>
            <a:ext cx="6702442" cy="26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文化部自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起針對青少年發放文化禮金，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點文化幣等值新臺幣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元，可於全臺超過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萬個藝文消費點，進行文化體驗及消費折抵使用，在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年發放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16-22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歲每人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1200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點，並試辦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13-15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歲每人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600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明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(115)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年發放對象以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13-22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歲，鼓勵青少年的藝文養成，並促進藝文產業的多元發展，每人可領取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1200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點。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圖形 16">
            <a:extLst>
              <a:ext uri="{FF2B5EF4-FFF2-40B4-BE49-F238E27FC236}">
                <a16:creationId xmlns:a16="http://schemas.microsoft.com/office/drawing/2014/main" id="{19857125-EBA3-40FF-91D8-27E231BFC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09770" y="3538217"/>
            <a:ext cx="3342014" cy="3333230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651723A-CA7F-496D-884C-8349B02A97AF}"/>
              </a:ext>
            </a:extLst>
          </p:cNvPr>
          <p:cNvSpPr/>
          <p:nvPr/>
        </p:nvSpPr>
        <p:spPr>
          <a:xfrm>
            <a:off x="4746072" y="3779501"/>
            <a:ext cx="1517020" cy="447764"/>
          </a:xfrm>
          <a:prstGeom prst="roundRect">
            <a:avLst>
              <a:gd name="adj" fmla="val 50000"/>
            </a:avLst>
          </a:prstGeom>
          <a:solidFill>
            <a:srgbClr val="FFD62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5CB1105-2CA0-41CB-B575-6234CF9F37D6}"/>
              </a:ext>
            </a:extLst>
          </p:cNvPr>
          <p:cNvSpPr txBox="1"/>
          <p:nvPr/>
        </p:nvSpPr>
        <p:spPr>
          <a:xfrm>
            <a:off x="4826320" y="380618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適用年齡層</a:t>
            </a:r>
          </a:p>
        </p:txBody>
      </p:sp>
      <p:sp>
        <p:nvSpPr>
          <p:cNvPr id="29" name="箭號: 向右 28">
            <a:extLst>
              <a:ext uri="{FF2B5EF4-FFF2-40B4-BE49-F238E27FC236}">
                <a16:creationId xmlns:a16="http://schemas.microsoft.com/office/drawing/2014/main" id="{D64CEE73-48E0-447A-A765-4C9CA3B073E1}"/>
              </a:ext>
            </a:extLst>
          </p:cNvPr>
          <p:cNvSpPr/>
          <p:nvPr/>
        </p:nvSpPr>
        <p:spPr>
          <a:xfrm>
            <a:off x="6249065" y="4865531"/>
            <a:ext cx="243716" cy="186311"/>
          </a:xfrm>
          <a:prstGeom prst="rightArrow">
            <a:avLst>
              <a:gd name="adj1" fmla="val 50000"/>
              <a:gd name="adj2" fmla="val 69942"/>
            </a:avLst>
          </a:prstGeom>
          <a:solidFill>
            <a:srgbClr val="FFD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F02597C1-4FCE-433C-BA3F-69290863BF2E}"/>
              </a:ext>
            </a:extLst>
          </p:cNvPr>
          <p:cNvSpPr/>
          <p:nvPr/>
        </p:nvSpPr>
        <p:spPr>
          <a:xfrm>
            <a:off x="8333026" y="4865531"/>
            <a:ext cx="243716" cy="186311"/>
          </a:xfrm>
          <a:prstGeom prst="rightArrow">
            <a:avLst>
              <a:gd name="adj1" fmla="val 50000"/>
              <a:gd name="adj2" fmla="val 69942"/>
            </a:avLst>
          </a:prstGeom>
          <a:solidFill>
            <a:srgbClr val="FFD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677834A-C795-A347-4E2E-454632ACF43D}"/>
              </a:ext>
            </a:extLst>
          </p:cNvPr>
          <p:cNvGrpSpPr/>
          <p:nvPr/>
        </p:nvGrpSpPr>
        <p:grpSpPr>
          <a:xfrm>
            <a:off x="4700126" y="4376114"/>
            <a:ext cx="1539204" cy="2179028"/>
            <a:chOff x="4700126" y="4397386"/>
            <a:chExt cx="1539204" cy="2179028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C637A5CA-FC33-48CB-B9B8-00D4E91F89FE}"/>
                </a:ext>
              </a:extLst>
            </p:cNvPr>
            <p:cNvGrpSpPr/>
            <p:nvPr/>
          </p:nvGrpSpPr>
          <p:grpSpPr>
            <a:xfrm>
              <a:off x="4700126" y="4397386"/>
              <a:ext cx="1539204" cy="935208"/>
              <a:chOff x="5721120" y="2543060"/>
              <a:chExt cx="1539204" cy="935208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C387B540-D63B-46FB-8DD0-38BFE6EF9D8B}"/>
                  </a:ext>
                </a:extLst>
              </p:cNvPr>
              <p:cNvSpPr/>
              <p:nvPr/>
            </p:nvSpPr>
            <p:spPr>
              <a:xfrm>
                <a:off x="5721120" y="2955048"/>
                <a:ext cx="15392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18-21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歲</a:t>
                </a: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571DBF1D-5EF6-4F4C-B865-999B8CD9934D}"/>
                  </a:ext>
                </a:extLst>
              </p:cNvPr>
              <p:cNvSpPr/>
              <p:nvPr/>
            </p:nvSpPr>
            <p:spPr>
              <a:xfrm>
                <a:off x="5864031" y="2543060"/>
                <a:ext cx="1173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112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</a:t>
                </a:r>
                <a:endParaRPr lang="zh-TW" altLang="en-US" sz="2800" dirty="0"/>
              </a:p>
            </p:txBody>
          </p:sp>
        </p:grp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86461DD-F41E-44B7-ACD5-277EF8D430E6}"/>
                </a:ext>
              </a:extLst>
            </p:cNvPr>
            <p:cNvSpPr txBox="1"/>
            <p:nvPr/>
          </p:nvSpPr>
          <p:spPr>
            <a:xfrm>
              <a:off x="4821519" y="5418278"/>
              <a:ext cx="1296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#</a:t>
              </a:r>
              <a:r>
                <a:rPr lang="zh-TW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首次發放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ECFE4EA-1F87-47F7-A661-489B5104015D}"/>
                </a:ext>
              </a:extLst>
            </p:cNvPr>
            <p:cNvSpPr/>
            <p:nvPr/>
          </p:nvSpPr>
          <p:spPr>
            <a:xfrm>
              <a:off x="4969158" y="6022416"/>
              <a:ext cx="100114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受惠人數計</a:t>
              </a:r>
              <a:endPara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98</a:t>
              </a:r>
              <a:r>
                <a:rPr lang="zh-TW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</a:t>
              </a:r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47226C5F-C17B-B035-8198-199210057F42}"/>
              </a:ext>
            </a:extLst>
          </p:cNvPr>
          <p:cNvGrpSpPr/>
          <p:nvPr/>
        </p:nvGrpSpPr>
        <p:grpSpPr>
          <a:xfrm>
            <a:off x="6732077" y="4376114"/>
            <a:ext cx="1539204" cy="2164363"/>
            <a:chOff x="6732077" y="4397386"/>
            <a:chExt cx="1539204" cy="2164363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72BB70C7-0C65-461F-82D8-E4062AB0C777}"/>
                </a:ext>
              </a:extLst>
            </p:cNvPr>
            <p:cNvGrpSpPr/>
            <p:nvPr/>
          </p:nvGrpSpPr>
          <p:grpSpPr>
            <a:xfrm>
              <a:off x="6732077" y="4397386"/>
              <a:ext cx="1539204" cy="917998"/>
              <a:chOff x="5342195" y="4707347"/>
              <a:chExt cx="1539204" cy="91799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F3CD046-2017-4254-9AAC-14C8A7943691}"/>
                  </a:ext>
                </a:extLst>
              </p:cNvPr>
              <p:cNvSpPr/>
              <p:nvPr/>
            </p:nvSpPr>
            <p:spPr>
              <a:xfrm>
                <a:off x="5342195" y="5102125"/>
                <a:ext cx="15392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16-22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歲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EA76184-DF2C-4980-8723-EABD1668CBFA}"/>
                  </a:ext>
                </a:extLst>
              </p:cNvPr>
              <p:cNvSpPr/>
              <p:nvPr/>
            </p:nvSpPr>
            <p:spPr>
              <a:xfrm>
                <a:off x="5367588" y="4707347"/>
                <a:ext cx="1173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113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</a:t>
                </a:r>
                <a:endParaRPr lang="zh-TW" altLang="en-US" sz="2800" dirty="0"/>
              </a:p>
            </p:txBody>
          </p:sp>
        </p:grp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1D4F8C56-9542-4B68-BC18-B2A7D757FE18}"/>
                </a:ext>
              </a:extLst>
            </p:cNvPr>
            <p:cNvSpPr txBox="1"/>
            <p:nvPr/>
          </p:nvSpPr>
          <p:spPr>
            <a:xfrm>
              <a:off x="7037117" y="5403613"/>
              <a:ext cx="929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#</a:t>
              </a:r>
              <a:r>
                <a:rPr lang="zh-TW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常態化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864038A-1183-4E8B-81ED-E20D6DDB6FF2}"/>
                </a:ext>
              </a:extLst>
            </p:cNvPr>
            <p:cNvSpPr/>
            <p:nvPr/>
          </p:nvSpPr>
          <p:spPr>
            <a:xfrm>
              <a:off x="7001109" y="6007751"/>
              <a:ext cx="100114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受惠人數計</a:t>
              </a:r>
              <a:endPara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150</a:t>
              </a:r>
              <a:r>
                <a:rPr lang="zh-TW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</a:t>
              </a:r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B23B86B-6CAC-DA3B-AEED-720871D50B8E}"/>
              </a:ext>
            </a:extLst>
          </p:cNvPr>
          <p:cNvGrpSpPr/>
          <p:nvPr/>
        </p:nvGrpSpPr>
        <p:grpSpPr>
          <a:xfrm>
            <a:off x="8605699" y="4376114"/>
            <a:ext cx="1585690" cy="2182850"/>
            <a:chOff x="8605699" y="4376114"/>
            <a:chExt cx="1585690" cy="2182850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4557DCE4-70FA-401C-BC81-B6F4A255C432}"/>
                </a:ext>
              </a:extLst>
            </p:cNvPr>
            <p:cNvGrpSpPr/>
            <p:nvPr/>
          </p:nvGrpSpPr>
          <p:grpSpPr>
            <a:xfrm>
              <a:off x="8605699" y="4376114"/>
              <a:ext cx="1585690" cy="939270"/>
              <a:chOff x="5293389" y="4560165"/>
              <a:chExt cx="1585690" cy="939270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0D7E80F-0458-4593-910A-2C692D467A1B}"/>
                  </a:ext>
                </a:extLst>
              </p:cNvPr>
              <p:cNvSpPr/>
              <p:nvPr/>
            </p:nvSpPr>
            <p:spPr>
              <a:xfrm>
                <a:off x="5293389" y="4976215"/>
                <a:ext cx="1585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13-22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歲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FDBEAD9D-E860-40A3-BD2E-D9421DD0DDB4}"/>
                  </a:ext>
                </a:extLst>
              </p:cNvPr>
              <p:cNvSpPr/>
              <p:nvPr/>
            </p:nvSpPr>
            <p:spPr>
              <a:xfrm>
                <a:off x="5482543" y="4560165"/>
                <a:ext cx="12073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114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</a:t>
                </a:r>
                <a:endParaRPr lang="zh-TW" altLang="en-US" sz="2800" dirty="0"/>
              </a:p>
            </p:txBody>
          </p:sp>
        </p:grp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00DA5EE-3CAA-4D0D-B394-C4733CA4041D}"/>
                </a:ext>
              </a:extLst>
            </p:cNvPr>
            <p:cNvSpPr txBox="1"/>
            <p:nvPr/>
          </p:nvSpPr>
          <p:spPr>
            <a:xfrm>
              <a:off x="8838308" y="5371163"/>
              <a:ext cx="1120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#</a:t>
              </a:r>
              <a:r>
                <a:rPr lang="zh-TW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向下扎根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F8C90EB-3580-44FC-B2CB-5FF9817B8426}"/>
                </a:ext>
              </a:extLst>
            </p:cNvPr>
            <p:cNvSpPr/>
            <p:nvPr/>
          </p:nvSpPr>
          <p:spPr>
            <a:xfrm>
              <a:off x="8897974" y="6004966"/>
              <a:ext cx="100114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受惠人數計</a:t>
              </a:r>
              <a:endPara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206</a:t>
              </a:r>
              <a:r>
                <a:rPr lang="zh-TW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</a:t>
              </a:r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</a:p>
          </p:txBody>
        </p:sp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1909D7-A551-4587-B356-FC1848704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616245" y="2089141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8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sz="2400" dirty="0"/>
              <a:t>文化禮金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5905E36-2C3E-3973-C42E-5CDB721D4CD7}"/>
              </a:ext>
            </a:extLst>
          </p:cNvPr>
          <p:cNvSpPr/>
          <p:nvPr/>
        </p:nvSpPr>
        <p:spPr>
          <a:xfrm>
            <a:off x="10230551" y="4865531"/>
            <a:ext cx="243716" cy="186311"/>
          </a:xfrm>
          <a:prstGeom prst="rightArrow">
            <a:avLst>
              <a:gd name="adj1" fmla="val 50000"/>
              <a:gd name="adj2" fmla="val 69942"/>
            </a:avLst>
          </a:prstGeom>
          <a:solidFill>
            <a:srgbClr val="FFD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B10953F-C878-A50F-0AF9-43C2E337357B}"/>
              </a:ext>
            </a:extLst>
          </p:cNvPr>
          <p:cNvGrpSpPr/>
          <p:nvPr/>
        </p:nvGrpSpPr>
        <p:grpSpPr>
          <a:xfrm>
            <a:off x="10406112" y="4357627"/>
            <a:ext cx="1585690" cy="2182850"/>
            <a:chOff x="8605699" y="4376114"/>
            <a:chExt cx="1585690" cy="2182850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2BCD7F69-6DD6-417A-AB94-6DB9BACD67EB}"/>
                </a:ext>
              </a:extLst>
            </p:cNvPr>
            <p:cNvGrpSpPr/>
            <p:nvPr/>
          </p:nvGrpSpPr>
          <p:grpSpPr>
            <a:xfrm>
              <a:off x="8605699" y="4376114"/>
              <a:ext cx="1585690" cy="939270"/>
              <a:chOff x="5293389" y="4560165"/>
              <a:chExt cx="1585690" cy="939270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3ECF84B-2783-9AF8-8F98-37587BBC9B5B}"/>
                  </a:ext>
                </a:extLst>
              </p:cNvPr>
              <p:cNvSpPr/>
              <p:nvPr/>
            </p:nvSpPr>
            <p:spPr>
              <a:xfrm>
                <a:off x="5293389" y="4976215"/>
                <a:ext cx="15856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13-22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歲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905C0FE-00D0-4078-35D4-CAADB28B8111}"/>
                  </a:ext>
                </a:extLst>
              </p:cNvPr>
              <p:cNvSpPr/>
              <p:nvPr/>
            </p:nvSpPr>
            <p:spPr>
              <a:xfrm>
                <a:off x="5482543" y="4560165"/>
                <a:ext cx="1173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115</a:t>
                </a:r>
                <a:r>
                  <a:rPr lang="zh-TW" altLang="en-US" sz="2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年</a:t>
                </a:r>
                <a:endParaRPr lang="zh-TW" altLang="en-US" sz="2800" dirty="0"/>
              </a:p>
            </p:txBody>
          </p:sp>
        </p:grp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1361240-BC09-6895-3D0F-27C5F8D0A702}"/>
                </a:ext>
              </a:extLst>
            </p:cNvPr>
            <p:cNvSpPr txBox="1"/>
            <p:nvPr/>
          </p:nvSpPr>
          <p:spPr>
            <a:xfrm>
              <a:off x="8838308" y="5371163"/>
              <a:ext cx="11204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#</a:t>
              </a:r>
              <a:r>
                <a:rPr lang="zh-TW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擴大發放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1BF2494-AE27-80C7-A33C-10844B4BAC7D}"/>
                </a:ext>
              </a:extLst>
            </p:cNvPr>
            <p:cNvSpPr/>
            <p:nvPr/>
          </p:nvSpPr>
          <p:spPr>
            <a:xfrm>
              <a:off x="8897974" y="6004966"/>
              <a:ext cx="100114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受惠人數計</a:t>
              </a:r>
              <a:endPara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en-US" altLang="zh-TW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206</a:t>
              </a:r>
              <a:r>
                <a:rPr lang="zh-TW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萬</a:t>
              </a:r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</a:t>
              </a:r>
              <a:r>
                <a: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97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B17BF5E-DA14-46F7-B091-0783E05E8A58}"/>
              </a:ext>
            </a:extLst>
          </p:cNvPr>
          <p:cNvSpPr txBox="1"/>
          <p:nvPr/>
        </p:nvSpPr>
        <p:spPr>
          <a:xfrm>
            <a:off x="804840" y="946524"/>
            <a:ext cx="5067144" cy="306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06837A"/>
                </a:solidFill>
              </a:rPr>
              <a:t>領取資格：</a:t>
            </a:r>
            <a:endParaRPr lang="en-US" altLang="zh-TW" sz="2800" b="1" dirty="0">
              <a:solidFill>
                <a:srgbClr val="06837A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TW" sz="2800" b="1" dirty="0">
              <a:solidFill>
                <a:srgbClr val="06837A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800" b="1" dirty="0">
              <a:solidFill>
                <a:srgbClr val="06837A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>
                <a:solidFill>
                  <a:srgbClr val="06837A"/>
                </a:solidFill>
              </a:rPr>
              <a:t>2. </a:t>
            </a:r>
            <a:r>
              <a:rPr lang="zh-TW" altLang="en-US" sz="2800" b="1" dirty="0">
                <a:solidFill>
                  <a:srgbClr val="06837A"/>
                </a:solidFill>
              </a:rPr>
              <a:t>領用方式：</a:t>
            </a:r>
            <a:endParaRPr lang="en-US" altLang="zh-TW" sz="2800" b="1" dirty="0">
              <a:solidFill>
                <a:srgbClr val="06837A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17BF5E-DA14-46F7-B091-0783E05E8A58}"/>
              </a:ext>
            </a:extLst>
          </p:cNvPr>
          <p:cNvSpPr txBox="1"/>
          <p:nvPr/>
        </p:nvSpPr>
        <p:spPr>
          <a:xfrm>
            <a:off x="1247526" y="1867970"/>
            <a:ext cx="992599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000" dirty="0"/>
              <a:t>13-22</a:t>
            </a:r>
            <a:r>
              <a:rPr lang="zh-TW" altLang="en-US" sz="2000" dirty="0"/>
              <a:t>歲：凡於</a:t>
            </a:r>
            <a:r>
              <a:rPr lang="en-US" altLang="zh-TW" sz="2000" b="1" u="sng" dirty="0"/>
              <a:t>93</a:t>
            </a:r>
            <a:r>
              <a:rPr lang="zh-TW" altLang="en-US" sz="2000" b="1" u="sng" dirty="0"/>
              <a:t>年</a:t>
            </a:r>
            <a:r>
              <a:rPr lang="en-US" altLang="zh-TW" sz="2000" b="1" u="sng" dirty="0"/>
              <a:t>1</a:t>
            </a:r>
            <a:r>
              <a:rPr lang="zh-TW" altLang="en-US" sz="2000" b="1" u="sng" dirty="0"/>
              <a:t>月</a:t>
            </a:r>
            <a:r>
              <a:rPr lang="en-US" altLang="zh-TW" sz="2000" b="1" u="sng" dirty="0"/>
              <a:t>1</a:t>
            </a:r>
            <a:r>
              <a:rPr lang="zh-TW" altLang="en-US" sz="2000" b="1" u="sng" dirty="0"/>
              <a:t>日至</a:t>
            </a:r>
            <a:r>
              <a:rPr lang="en-US" altLang="zh-TW" sz="2000" b="1" u="sng" dirty="0"/>
              <a:t>102</a:t>
            </a:r>
            <a:r>
              <a:rPr lang="zh-TW" altLang="en-US" sz="2000" b="1" u="sng" dirty="0"/>
              <a:t>年</a:t>
            </a:r>
            <a:r>
              <a:rPr lang="en-US" altLang="zh-TW" sz="2000" b="1" u="sng" dirty="0"/>
              <a:t>12</a:t>
            </a:r>
            <a:r>
              <a:rPr lang="zh-TW" altLang="en-US" sz="2000" b="1" u="sng" dirty="0"/>
              <a:t>月</a:t>
            </a:r>
            <a:r>
              <a:rPr lang="en-US" altLang="zh-TW" sz="2000" b="1" u="sng" dirty="0"/>
              <a:t>31</a:t>
            </a:r>
            <a:r>
              <a:rPr lang="zh-TW" altLang="en-US" sz="2000" b="1" u="sng" dirty="0"/>
              <a:t>日出生</a:t>
            </a:r>
            <a:r>
              <a:rPr lang="zh-TW" altLang="en-US" sz="2000" dirty="0"/>
              <a:t>的我國國民、取得永久居留許可的外國人，以及大陸地區、港澳、外國人為我國國民的配偶並取得我國居留許可者，每人可領取</a:t>
            </a:r>
            <a:r>
              <a:rPr lang="en-US" altLang="zh-TW" sz="2000" dirty="0"/>
              <a:t>1,200</a:t>
            </a:r>
            <a:r>
              <a:rPr lang="zh-TW" altLang="en-US" sz="2000" dirty="0"/>
              <a:t>點文化幣。</a:t>
            </a:r>
            <a:endParaRPr lang="en-US" altLang="zh-TW" sz="2000" dirty="0"/>
          </a:p>
        </p:txBody>
      </p:sp>
      <p:sp>
        <p:nvSpPr>
          <p:cNvPr id="7" name="矩形 6"/>
          <p:cNvSpPr/>
          <p:nvPr/>
        </p:nvSpPr>
        <p:spPr>
          <a:xfrm>
            <a:off x="1247526" y="4285247"/>
            <a:ext cx="6729412" cy="1576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b="1" dirty="0"/>
              <a:t>下載文化幣</a:t>
            </a:r>
            <a:r>
              <a:rPr lang="en-US" altLang="zh-TW" sz="2000" b="1" dirty="0"/>
              <a:t>APP</a:t>
            </a:r>
            <a:r>
              <a:rPr lang="zh-TW" altLang="en-US" sz="2000" dirty="0"/>
              <a:t>，並完成會員註冊及身分驗證後，即可獲得文化幣儲存於錢包中，</a:t>
            </a:r>
            <a:r>
              <a:rPr lang="zh-TW" altLang="en-US" sz="2000" b="1" dirty="0"/>
              <a:t>掃描</a:t>
            </a:r>
            <a:r>
              <a:rPr lang="en-US" altLang="zh-TW" sz="2000" b="1" dirty="0"/>
              <a:t>QR Code</a:t>
            </a:r>
            <a:r>
              <a:rPr lang="zh-TW" altLang="en-US" sz="2000" b="1" dirty="0"/>
              <a:t>方式消費抵用。</a:t>
            </a:r>
            <a:endParaRPr lang="en-US" altLang="zh-TW" sz="2000" b="1" dirty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000" dirty="0"/>
              <a:t>16-22</a:t>
            </a:r>
            <a:r>
              <a:rPr lang="zh-TW" altLang="en-US" sz="2000" dirty="0"/>
              <a:t>歲新增輸入</a:t>
            </a:r>
            <a:r>
              <a:rPr lang="zh-TW" altLang="en-US" sz="2000" b="1" dirty="0"/>
              <a:t>「領補換類別」</a:t>
            </a:r>
            <a:r>
              <a:rPr lang="zh-TW" altLang="en-US" sz="2000" dirty="0"/>
              <a:t>及</a:t>
            </a:r>
            <a:r>
              <a:rPr lang="zh-TW" altLang="en-US" sz="2000" b="1" dirty="0"/>
              <a:t>「發證日期」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245710"/>
            <a:ext cx="12192000" cy="62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988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文化幣領用方式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2050" name="Picture 2" descr="文化幣iOS下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26" y="4212370"/>
            <a:ext cx="1316071" cy="13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文化幣Android下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52" y="4212370"/>
            <a:ext cx="1316071" cy="131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560882" y="5666940"/>
            <a:ext cx="898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9887D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iOS</a:t>
            </a:r>
            <a:endParaRPr lang="zh-TW" altLang="en-US" dirty="0">
              <a:solidFill>
                <a:srgbClr val="09887D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92747" y="566694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9887D"/>
                </a:solidFill>
                <a:latin typeface="Noto Sans TC" panose="020B0200000000000000" pitchFamily="34" charset="-120"/>
                <a:ea typeface="Noto Sans TC" panose="020B0200000000000000" pitchFamily="34" charset="-120"/>
              </a:rPr>
              <a:t>Android</a:t>
            </a:r>
            <a:endParaRPr lang="zh-TW" altLang="en-US" dirty="0">
              <a:solidFill>
                <a:srgbClr val="098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2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B17BF5E-DA14-46F7-B091-0783E05E8A58}"/>
              </a:ext>
            </a:extLst>
          </p:cNvPr>
          <p:cNvSpPr txBox="1"/>
          <p:nvPr/>
        </p:nvSpPr>
        <p:spPr>
          <a:xfrm>
            <a:off x="781551" y="917140"/>
            <a:ext cx="532426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>
                <a:solidFill>
                  <a:srgbClr val="06837A"/>
                </a:solidFill>
              </a:rPr>
              <a:t>3.</a:t>
            </a:r>
            <a:r>
              <a:rPr lang="zh-TW" altLang="en-US" sz="2800" b="1" dirty="0">
                <a:solidFill>
                  <a:srgbClr val="06837A"/>
                </a:solidFill>
              </a:rPr>
              <a:t>  領用時間</a:t>
            </a:r>
            <a:endParaRPr lang="en-US" altLang="zh-TW" sz="2800" b="1" dirty="0">
              <a:solidFill>
                <a:srgbClr val="06837A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17BF5E-DA14-46F7-B091-0783E05E8A58}"/>
              </a:ext>
            </a:extLst>
          </p:cNvPr>
          <p:cNvSpPr txBox="1"/>
          <p:nvPr/>
        </p:nvSpPr>
        <p:spPr>
          <a:xfrm>
            <a:off x="1224236" y="1609637"/>
            <a:ext cx="1042965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000" b="1" dirty="0"/>
              <a:t>115</a:t>
            </a:r>
            <a:r>
              <a:rPr lang="zh-TW" altLang="en-US" sz="2000" b="1" dirty="0"/>
              <a:t>年</a:t>
            </a:r>
            <a:r>
              <a:rPr lang="en-US" altLang="zh-TW" sz="2000" b="1" dirty="0"/>
              <a:t>1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1</a:t>
            </a:r>
            <a:r>
              <a:rPr lang="zh-TW" altLang="en-US" sz="2000" b="1" dirty="0"/>
              <a:t>日起至</a:t>
            </a:r>
            <a:r>
              <a:rPr lang="en-US" altLang="zh-TW" sz="2000" b="1" dirty="0"/>
              <a:t>115</a:t>
            </a:r>
            <a:r>
              <a:rPr lang="zh-TW" altLang="en-US" sz="2000" b="1" dirty="0"/>
              <a:t>年</a:t>
            </a:r>
            <a:r>
              <a:rPr lang="en-US" altLang="zh-TW" sz="2000" b="1" dirty="0"/>
              <a:t>12</a:t>
            </a:r>
            <a:r>
              <a:rPr lang="zh-TW" altLang="en-US" sz="2000" b="1" dirty="0"/>
              <a:t>月</a:t>
            </a:r>
            <a:r>
              <a:rPr lang="en-US" altLang="zh-TW" sz="2000" b="1" dirty="0"/>
              <a:t>31</a:t>
            </a:r>
            <a:r>
              <a:rPr lang="zh-TW" altLang="en-US" sz="2000" b="1" dirty="0"/>
              <a:t>日止。</a:t>
            </a:r>
            <a:endParaRPr lang="en-US" altLang="zh-TW" sz="20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17BF5E-DA14-46F7-B091-0783E05E8A58}"/>
              </a:ext>
            </a:extLst>
          </p:cNvPr>
          <p:cNvSpPr txBox="1"/>
          <p:nvPr/>
        </p:nvSpPr>
        <p:spPr>
          <a:xfrm>
            <a:off x="781551" y="2262664"/>
            <a:ext cx="532426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dirty="0">
                <a:solidFill>
                  <a:srgbClr val="06837A"/>
                </a:solidFill>
              </a:rPr>
              <a:t>4.</a:t>
            </a:r>
            <a:r>
              <a:rPr lang="zh-TW" altLang="en-US" sz="2800" b="1" dirty="0">
                <a:solidFill>
                  <a:srgbClr val="06837A"/>
                </a:solidFill>
              </a:rPr>
              <a:t>  使用範圍</a:t>
            </a:r>
            <a:endParaRPr lang="en-US" altLang="zh-TW" sz="2800" b="1" dirty="0">
              <a:solidFill>
                <a:srgbClr val="06837A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17BF5E-DA14-46F7-B091-0783E05E8A58}"/>
              </a:ext>
            </a:extLst>
          </p:cNvPr>
          <p:cNvSpPr txBox="1"/>
          <p:nvPr/>
        </p:nvSpPr>
        <p:spPr>
          <a:xfrm>
            <a:off x="1181266" y="2965719"/>
            <a:ext cx="10129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b="1" dirty="0"/>
              <a:t>國內藝文產業之實體場域消費為主，可用於包含看表演、看國片、買書、參觀博物館、逛市集</a:t>
            </a:r>
            <a:r>
              <a:rPr lang="en-US" altLang="zh-TW" sz="2000" b="1" dirty="0"/>
              <a:t>/</a:t>
            </a:r>
            <a:r>
              <a:rPr lang="zh-TW" altLang="en-US" sz="2000" b="1" dirty="0"/>
              <a:t>展會，以及參加手作</a:t>
            </a:r>
            <a:r>
              <a:rPr lang="en-US" altLang="zh-TW" sz="2000" b="1" dirty="0"/>
              <a:t>DIY</a:t>
            </a:r>
            <a:r>
              <a:rPr lang="zh-TW" altLang="en-US" sz="2000" b="1" dirty="0"/>
              <a:t>、藝文體驗、社區文化小旅行等活動</a:t>
            </a:r>
            <a:endParaRPr lang="en-US" altLang="zh-TW" sz="2000" b="1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147BC92-4303-49DA-8CF5-CCE707B4793A}"/>
              </a:ext>
            </a:extLst>
          </p:cNvPr>
          <p:cNvGrpSpPr/>
          <p:nvPr/>
        </p:nvGrpSpPr>
        <p:grpSpPr>
          <a:xfrm>
            <a:off x="1044191" y="4356356"/>
            <a:ext cx="10266638" cy="1902726"/>
            <a:chOff x="1778727" y="3620201"/>
            <a:chExt cx="10276796" cy="190461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9B9F382-D77C-4D19-8AB7-BDEDB529F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27" y="3785315"/>
              <a:ext cx="1427249" cy="1417055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994C7114-2E76-4E71-B90E-739B5B341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971" y="3766832"/>
              <a:ext cx="1424953" cy="1406991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E76DDEC-6E16-48CD-B0E5-AF1BC080F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940" y="3675174"/>
              <a:ext cx="1217163" cy="1443735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B41418E-CD94-4D15-A2C4-8A406231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675" y="3706966"/>
              <a:ext cx="1382786" cy="1399999"/>
            </a:xfrm>
            <a:prstGeom prst="rect">
              <a:avLst/>
            </a:prstGeom>
          </p:spPr>
        </p:pic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4758FFFD-D7A8-479E-87C0-A61413D0931F}"/>
                </a:ext>
              </a:extLst>
            </p:cNvPr>
            <p:cNvSpPr txBox="1"/>
            <p:nvPr/>
          </p:nvSpPr>
          <p:spPr>
            <a:xfrm>
              <a:off x="3144794" y="3692933"/>
              <a:ext cx="692364" cy="1831878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TW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文化體驗</a:t>
              </a:r>
              <a:endPara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ts val="1800"/>
                </a:lnSpc>
              </a:pPr>
              <a:r>
                <a:rPr lang="zh-TW" altLang="en-US" sz="1600" b="1" dirty="0">
                  <a:solidFill>
                    <a:srgbClr val="15837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●</a:t>
              </a:r>
              <a:r>
                <a:rPr lang="zh-TW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表演藝術及</a:t>
              </a:r>
              <a:endPara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4184D758-F623-4BD1-A024-B60663F2A07E}"/>
                </a:ext>
              </a:extLst>
            </p:cNvPr>
            <p:cNvSpPr txBox="1"/>
            <p:nvPr/>
          </p:nvSpPr>
          <p:spPr>
            <a:xfrm>
              <a:off x="6115133" y="3620201"/>
              <a:ext cx="606331" cy="1739705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1600" b="1" dirty="0">
                  <a:solidFill>
                    <a:srgbClr val="15837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● </a:t>
              </a:r>
              <a:r>
                <a:rPr lang="zh-TW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書店及出版業</a:t>
              </a:r>
              <a:endPara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B0BF80EC-CBB2-4DC7-BDA3-1C2C0B6A49DE}"/>
                </a:ext>
              </a:extLst>
            </p:cNvPr>
            <p:cNvSpPr txBox="1"/>
            <p:nvPr/>
          </p:nvSpPr>
          <p:spPr>
            <a:xfrm>
              <a:off x="8431402" y="3692933"/>
              <a:ext cx="715402" cy="1594243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1600" b="1" dirty="0">
                  <a:solidFill>
                    <a:srgbClr val="15837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●</a:t>
              </a:r>
              <a:r>
                <a:rPr lang="zh-TW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電影院</a:t>
              </a: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99BCBD8B-A0DE-455F-9950-69A8F153A98E}"/>
                </a:ext>
              </a:extLst>
            </p:cNvPr>
            <p:cNvSpPr txBox="1"/>
            <p:nvPr/>
          </p:nvSpPr>
          <p:spPr>
            <a:xfrm>
              <a:off x="10856742" y="3692933"/>
              <a:ext cx="1198781" cy="130137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1600" b="1" dirty="0">
                  <a:solidFill>
                    <a:srgbClr val="15837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● </a:t>
              </a:r>
              <a:r>
                <a:rPr lang="zh-TW" altLang="en-US" sz="16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文創工藝</a:t>
              </a:r>
              <a:endParaRPr lang="en-US" altLang="zh-TW" sz="16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0" y="245710"/>
            <a:ext cx="12192000" cy="62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988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文化幣領用方式</a:t>
            </a:r>
            <a:r>
              <a:rPr lang="en-US" altLang="zh-TW" dirty="0"/>
              <a:t>(2)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232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5710"/>
            <a:ext cx="12192000" cy="627937"/>
          </a:xfrm>
        </p:spPr>
        <p:txBody>
          <a:bodyPr/>
          <a:lstStyle/>
          <a:p>
            <a:r>
              <a:rPr lang="zh-TW" altLang="en-US" dirty="0"/>
              <a:t>請各縣市教育局</a:t>
            </a:r>
            <a:r>
              <a:rPr lang="en-US" altLang="zh-TW" dirty="0"/>
              <a:t>/</a:t>
            </a:r>
            <a:r>
              <a:rPr lang="zh-TW" altLang="en-US" dirty="0"/>
              <a:t>處協助事項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4970" y="1103837"/>
            <a:ext cx="105632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年發放對象以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13-22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歲青年為主，敬請各單位協助周知訊息，鼓勵學生領用：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透過親師生溝通平台，強化宣導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en-US" sz="2400" b="1" u="sng" dirty="0">
                <a:solidFill>
                  <a:srgbClr val="0988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「校務行政系統服務網」、「親師生平台」及「教育服務網」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，強化宣導覆蓋範圍與效率。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協力學校共同宣傳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447675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大型朝會，如升旗、周會、早自習、新生訓練、畢業典禮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協助政令宣達。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447675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學校廣播系統、校內公告欄、電視牆明顯處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張貼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宣傳海報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播放文化幣宣傳影片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447675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「學校官網」、「學生資訊系統」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發布文化幣相關事宜。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447675"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敬請班導透過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班級群組、家長會傳達訊息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予學生及家長。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1423" y="6104565"/>
            <a:ext cx="1000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【115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年文化幣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13-22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歲青年每人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點，記得下載文化幣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，註冊領取，可用於逛博物館、聽音樂會、看表演、實體書店買書、看國片、手作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或文化體驗旅程。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06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45710"/>
            <a:ext cx="12192000" cy="627937"/>
          </a:xfrm>
        </p:spPr>
        <p:txBody>
          <a:bodyPr/>
          <a:lstStyle/>
          <a:p>
            <a:r>
              <a:rPr lang="zh-TW" altLang="en-US" dirty="0"/>
              <a:t>文化部聯繫窗口</a:t>
            </a:r>
          </a:p>
        </p:txBody>
      </p:sp>
      <p:sp>
        <p:nvSpPr>
          <p:cNvPr id="6" name="矩形 5"/>
          <p:cNvSpPr/>
          <p:nvPr/>
        </p:nvSpPr>
        <p:spPr>
          <a:xfrm>
            <a:off x="679911" y="1085472"/>
            <a:ext cx="4965911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更多文化幣資訊請參考官網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https://twcp.moc.gov.tw/prec-u/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4" y="2069770"/>
            <a:ext cx="1295400" cy="12954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2693" y="3509971"/>
            <a:ext cx="10686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dirty="0"/>
              <a:t>聯繫窗口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zh-TW" altLang="en-US" sz="2400" b="1" dirty="0"/>
              <a:t>文化部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劉小姐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</a:rPr>
              <a:t>☏</a:t>
            </a:r>
            <a:r>
              <a:rPr lang="zh-TW" altLang="en-US" sz="2400" dirty="0"/>
              <a:t>電話：</a:t>
            </a:r>
            <a:r>
              <a:rPr lang="en-US" altLang="zh-TW" sz="2400" dirty="0"/>
              <a:t>02-8512-6587  </a:t>
            </a:r>
            <a:r>
              <a:rPr lang="zh-TW" altLang="en-US" sz="2400" dirty="0"/>
              <a:t>　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✉</a:t>
            </a:r>
            <a:r>
              <a:rPr lang="zh-TW" altLang="en-US" sz="2400" dirty="0"/>
              <a:t>電郵：</a:t>
            </a:r>
            <a:r>
              <a:rPr lang="en-US" altLang="zh-TW" sz="2400" dirty="0"/>
              <a:t>Qute1020@moc.gov.tw</a:t>
            </a:r>
          </a:p>
          <a:p>
            <a:pPr>
              <a:spcBef>
                <a:spcPts val="600"/>
              </a:spcBef>
            </a:pPr>
            <a:endParaRPr lang="en-US" altLang="zh-TW" sz="2400" b="1" dirty="0"/>
          </a:p>
          <a:p>
            <a:pPr>
              <a:spcBef>
                <a:spcPts val="600"/>
              </a:spcBef>
            </a:pPr>
            <a:r>
              <a:rPr lang="zh-TW" altLang="en-US" sz="2400" b="1" dirty="0"/>
              <a:t>執行團隊（電腦公會）：</a:t>
            </a:r>
            <a:endParaRPr lang="en-US" altLang="zh-TW" sz="2400" b="1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/>
              <a:t>黃先生  </a:t>
            </a:r>
            <a:r>
              <a:rPr lang="zh-TW" altLang="en-US" sz="2400" b="1" dirty="0">
                <a:solidFill>
                  <a:srgbClr val="FF0000"/>
                </a:solidFill>
              </a:rPr>
              <a:t>☏</a:t>
            </a:r>
            <a:r>
              <a:rPr lang="zh-TW" altLang="en-US" sz="2400" dirty="0"/>
              <a:t>電話：</a:t>
            </a:r>
            <a:r>
              <a:rPr lang="en-US" altLang="zh-TW" sz="2400" dirty="0"/>
              <a:t>02-2358-4545#57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✉</a:t>
            </a:r>
            <a:r>
              <a:rPr lang="zh-TW" altLang="en-US" sz="2400" dirty="0"/>
              <a:t>電郵：</a:t>
            </a:r>
            <a:r>
              <a:rPr lang="en-US" altLang="zh-TW" sz="2400" dirty="0"/>
              <a:t>hsiang@mail.tca.org.tw</a:t>
            </a:r>
            <a:endParaRPr lang="zh-TW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6887930" y="1085472"/>
            <a:ext cx="3760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文宣資料雲端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https://reurl.cc/WAR8my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65" y="206977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2A7078D-3710-4840-ACD8-27B625DCD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E8AE-92E8-48F8-AD5F-44968121FD7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599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26896</TotalTime>
  <Words>685</Words>
  <Application>Microsoft Office PowerPoint</Application>
  <PresentationFormat>寬螢幕</PresentationFormat>
  <Paragraphs>78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Microsoft YaHei</vt:lpstr>
      <vt:lpstr>Noto Sans TC</vt:lpstr>
      <vt:lpstr>微軟正黑體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請各縣市教育局/處協助事項</vt:lpstr>
      <vt:lpstr>文化部聯繫窗口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劉家彣</dc:creator>
  <cp:lastModifiedBy>文化部文創司劉家彣</cp:lastModifiedBy>
  <cp:revision>1766</cp:revision>
  <cp:lastPrinted>2025-05-13T05:34:16Z</cp:lastPrinted>
  <dcterms:created xsi:type="dcterms:W3CDTF">2023-08-09T01:52:56Z</dcterms:created>
  <dcterms:modified xsi:type="dcterms:W3CDTF">2025-12-30T08:28:26Z</dcterms:modified>
</cp:coreProperties>
</file>